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y farm"/>
          <p:cNvSpPr txBox="1">
            <a:spLocks noGrp="1"/>
          </p:cNvSpPr>
          <p:nvPr>
            <p:ph type="ctrTitle"/>
          </p:nvPr>
        </p:nvSpPr>
        <p:spPr>
          <a:xfrm>
            <a:off x="762000" y="9042400"/>
            <a:ext cx="8931550" cy="2223283"/>
          </a:xfrm>
          <a:prstGeom prst="rect">
            <a:avLst/>
          </a:prstGeom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/>
          <a:lstStyle>
            <a:lvl1pPr defTabSz="454025">
              <a:defRPr sz="16665"/>
            </a:lvl1pPr>
          </a:lstStyle>
          <a:p>
            <a:r>
              <a:t>My farm</a:t>
            </a:r>
          </a:p>
        </p:txBody>
      </p:sp>
      <p:sp>
        <p:nvSpPr>
          <p:cNvPr id="167" name="Team 3 - project 3"/>
          <p:cNvSpPr txBox="1">
            <a:spLocks noGrp="1"/>
          </p:cNvSpPr>
          <p:nvPr>
            <p:ph type="subTitle" sz="quarter" idx="1"/>
          </p:nvPr>
        </p:nvSpPr>
        <p:spPr>
          <a:xfrm>
            <a:off x="762000" y="7588493"/>
            <a:ext cx="9241071" cy="742546"/>
          </a:xfrm>
          <a:prstGeom prst="rect">
            <a:avLst/>
          </a:prstGeom>
        </p:spPr>
        <p:txBody>
          <a:bodyPr/>
          <a:lstStyle>
            <a:lvl1pPr defTabSz="462280">
              <a:spcBef>
                <a:spcPts val="1700"/>
              </a:spcBef>
              <a:defRPr sz="4312"/>
            </a:lvl1pPr>
          </a:lstStyle>
          <a:p>
            <a:r>
              <a:t>Team 3 - project 3</a:t>
            </a:r>
          </a:p>
        </p:txBody>
      </p:sp>
      <p:sp>
        <p:nvSpPr>
          <p:cNvPr id="168" name="Powered by SegesCoin (SCN)"/>
          <p:cNvSpPr txBox="1"/>
          <p:nvPr/>
        </p:nvSpPr>
        <p:spPr>
          <a:xfrm>
            <a:off x="777578" y="10906017"/>
            <a:ext cx="5975252" cy="673101"/>
          </a:xfrm>
          <a:prstGeom prst="rect">
            <a:avLst/>
          </a:prstGeom>
          <a:ln w="12700">
            <a:miter lim="400000"/>
          </a:ln>
          <a:effectLst>
            <a:reflection stA="41122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2E872A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Powered by SegesCoin (SCN)</a:t>
            </a:r>
          </a:p>
        </p:txBody>
      </p:sp>
      <p:grpSp>
        <p:nvGrpSpPr>
          <p:cNvPr id="171" name="Image Gallery"/>
          <p:cNvGrpSpPr/>
          <p:nvPr/>
        </p:nvGrpSpPr>
        <p:grpSpPr>
          <a:xfrm>
            <a:off x="762000" y="762000"/>
            <a:ext cx="22860000" cy="7213234"/>
            <a:chOff x="0" y="0"/>
            <a:chExt cx="22860000" cy="7213233"/>
          </a:xfrm>
        </p:grpSpPr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4"/>
            <a:srcRect l="13160" r="13160"/>
            <a:stretch>
              <a:fillRect/>
            </a:stretch>
          </p:blipFill>
          <p:spPr>
            <a:xfrm>
              <a:off x="0" y="0"/>
              <a:ext cx="22860001" cy="6463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Caption"/>
            <p:cNvSpPr/>
            <p:nvPr/>
          </p:nvSpPr>
          <p:spPr>
            <a:xfrm>
              <a:off x="0" y="6540133"/>
              <a:ext cx="22860000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172" name="By  Alex, Brendan, Deep, Elias. Phillip &amp; Pablo"/>
          <p:cNvSpPr txBox="1"/>
          <p:nvPr/>
        </p:nvSpPr>
        <p:spPr>
          <a:xfrm>
            <a:off x="14963647" y="12568681"/>
            <a:ext cx="893174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r>
              <a:t>By  Alex, Brendan, Deep, Elias. Phillip &amp; Pablo </a:t>
            </a:r>
          </a:p>
        </p:txBody>
      </p:sp>
      <p:pic>
        <p:nvPicPr>
          <p:cNvPr id="173" name="1-01 Suite for Solo Cello No. 1 in G Major, BWV 1007_ I. Prélude.m4a" descr="1-01 Suite for Solo Cello No. 1 in G Major, BWV 1007_ I. Prélude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49133" y="804434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86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Image Gallery"/>
          <p:cNvGrpSpPr/>
          <p:nvPr/>
        </p:nvGrpSpPr>
        <p:grpSpPr>
          <a:xfrm>
            <a:off x="639402" y="3123861"/>
            <a:ext cx="23337894" cy="10691609"/>
            <a:chOff x="0" y="0"/>
            <a:chExt cx="23337893" cy="10691608"/>
          </a:xfrm>
        </p:grpSpPr>
        <p:pic>
          <p:nvPicPr>
            <p:cNvPr id="244" name="Image" descr="Image"/>
            <p:cNvPicPr>
              <a:picLocks noChangeAspect="1"/>
            </p:cNvPicPr>
            <p:nvPr/>
          </p:nvPicPr>
          <p:blipFill>
            <a:blip r:embed="rId2"/>
            <a:srcRect t="17990" b="17990"/>
            <a:stretch>
              <a:fillRect/>
            </a:stretch>
          </p:blipFill>
          <p:spPr>
            <a:xfrm>
              <a:off x="0" y="0"/>
              <a:ext cx="23337894" cy="9942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Caption"/>
            <p:cNvSpPr/>
            <p:nvPr/>
          </p:nvSpPr>
          <p:spPr>
            <a:xfrm>
              <a:off x="0" y="10018508"/>
              <a:ext cx="23337894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47" name="Creating segescoin"/>
          <p:cNvSpPr txBox="1">
            <a:spLocks noGrp="1"/>
          </p:cNvSpPr>
          <p:nvPr>
            <p:ph type="body" idx="21"/>
          </p:nvPr>
        </p:nvSpPr>
        <p:spPr>
          <a:xfrm>
            <a:off x="762000" y="622300"/>
            <a:ext cx="20955000" cy="635000"/>
          </a:xfrm>
          <a:prstGeom prst="rect">
            <a:avLst/>
          </a:prstGeom>
        </p:spPr>
        <p:txBody>
          <a:bodyPr/>
          <a:lstStyle/>
          <a:p>
            <a:r>
              <a:t>Creating segescoin </a:t>
            </a:r>
          </a:p>
        </p:txBody>
      </p:sp>
      <p:sp>
        <p:nvSpPr>
          <p:cNvPr id="248" name="Smart contracts design in remix"/>
          <p:cNvSpPr txBox="1">
            <a:spLocks noGrp="1"/>
          </p:cNvSpPr>
          <p:nvPr>
            <p:ph type="title"/>
          </p:nvPr>
        </p:nvSpPr>
        <p:spPr>
          <a:xfrm>
            <a:off x="696975" y="1886203"/>
            <a:ext cx="18170887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dirty="0"/>
              <a:t>Smart contracts design in remix </a:t>
            </a:r>
          </a:p>
        </p:txBody>
      </p:sp>
      <p:pic>
        <p:nvPicPr>
          <p:cNvPr id="249" name="Screen Shot 2021-03-11 at 7.22.24 PM.png" descr="Screen Shot 2021-03-11 at 7.22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97" y="3531107"/>
            <a:ext cx="9627163" cy="5569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Screen Shot 2021-03-11 at 9.18.20 PM.png" descr="Screen Shot 2021-03-11 at 9.18.2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564" y="5924120"/>
            <a:ext cx="11925561" cy="6847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Image Gallery"/>
          <p:cNvGrpSpPr/>
          <p:nvPr/>
        </p:nvGrpSpPr>
        <p:grpSpPr>
          <a:xfrm>
            <a:off x="729816" y="3123861"/>
            <a:ext cx="23209330" cy="10977063"/>
            <a:chOff x="0" y="0"/>
            <a:chExt cx="23209329" cy="10977062"/>
          </a:xfrm>
        </p:grpSpPr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2"/>
            <a:srcRect t="16889" b="16889"/>
            <a:stretch>
              <a:fillRect/>
            </a:stretch>
          </p:blipFill>
          <p:spPr>
            <a:xfrm>
              <a:off x="0" y="0"/>
              <a:ext cx="23209330" cy="102277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3" name="Caption"/>
            <p:cNvSpPr/>
            <p:nvPr/>
          </p:nvSpPr>
          <p:spPr>
            <a:xfrm>
              <a:off x="0" y="10303962"/>
              <a:ext cx="23209330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55" name="Creating sagescoi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sagescoin</a:t>
            </a:r>
          </a:p>
        </p:txBody>
      </p:sp>
      <p:sp>
        <p:nvSpPr>
          <p:cNvPr id="256" name="Deploying Smart contracts in remix"/>
          <p:cNvSpPr txBox="1">
            <a:spLocks noGrp="1"/>
          </p:cNvSpPr>
          <p:nvPr>
            <p:ph type="title"/>
          </p:nvPr>
        </p:nvSpPr>
        <p:spPr>
          <a:xfrm>
            <a:off x="588602" y="1758781"/>
            <a:ext cx="22860001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Deploying Smart contracts in remix</a:t>
            </a:r>
          </a:p>
        </p:txBody>
      </p:sp>
      <p:pic>
        <p:nvPicPr>
          <p:cNvPr id="257" name="Screen Shot 2021-03-11 at 7.22.50 PM.png" descr="Screen Shot 2021-03-11 at 7.22.5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77" y="3924299"/>
            <a:ext cx="10079932" cy="6607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 Shot 2021-03-11 at 7.24.58 PM.png" descr="Screen Shot 2021-03-11 at 7.24.5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728" y="6725204"/>
            <a:ext cx="11656801" cy="6306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Image Gallery"/>
          <p:cNvGrpSpPr/>
          <p:nvPr/>
        </p:nvGrpSpPr>
        <p:grpSpPr>
          <a:xfrm>
            <a:off x="704426" y="2907907"/>
            <a:ext cx="23217203" cy="11119851"/>
            <a:chOff x="0" y="0"/>
            <a:chExt cx="23217201" cy="11119849"/>
          </a:xfrm>
        </p:grpSpPr>
        <p:pic>
          <p:nvPicPr>
            <p:cNvPr id="260" name="Image" descr="Image"/>
            <p:cNvPicPr>
              <a:picLocks noChangeAspect="1"/>
            </p:cNvPicPr>
            <p:nvPr/>
          </p:nvPicPr>
          <p:blipFill>
            <a:blip r:embed="rId2"/>
            <a:srcRect t="16438" b="16438"/>
            <a:stretch>
              <a:fillRect/>
            </a:stretch>
          </p:blipFill>
          <p:spPr>
            <a:xfrm>
              <a:off x="0" y="0"/>
              <a:ext cx="23217202" cy="10370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Caption"/>
            <p:cNvSpPr/>
            <p:nvPr/>
          </p:nvSpPr>
          <p:spPr>
            <a:xfrm>
              <a:off x="0" y="10446749"/>
              <a:ext cx="23217202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63" name="Creating segescoi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segescoin</a:t>
            </a:r>
          </a:p>
        </p:txBody>
      </p:sp>
      <p:sp>
        <p:nvSpPr>
          <p:cNvPr id="264" name="Testing smart contracts in the ropsten network"/>
          <p:cNvSpPr txBox="1">
            <a:spLocks noGrp="1"/>
          </p:cNvSpPr>
          <p:nvPr>
            <p:ph type="title"/>
          </p:nvPr>
        </p:nvSpPr>
        <p:spPr>
          <a:xfrm>
            <a:off x="740325" y="1747181"/>
            <a:ext cx="22575688" cy="823247"/>
          </a:xfrm>
          <a:prstGeom prst="rect">
            <a:avLst/>
          </a:prstGeom>
        </p:spPr>
        <p:txBody>
          <a:bodyPr/>
          <a:lstStyle>
            <a:lvl1pPr defTabSz="536575">
              <a:spcBef>
                <a:spcPts val="2500"/>
              </a:spcBef>
              <a:defRPr sz="5655"/>
            </a:lvl1pPr>
          </a:lstStyle>
          <a:p>
            <a:r>
              <a:t>Testing smart contracts in the ropsten network</a:t>
            </a:r>
          </a:p>
        </p:txBody>
      </p:sp>
      <p:pic>
        <p:nvPicPr>
          <p:cNvPr id="265" name="Screen Shot 2021-03-11 at 9.31.53 PM.png" descr="Screen Shot 2021-03-11 at 9.31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606" y="1747181"/>
            <a:ext cx="8430485" cy="6682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creen Shot 2021-03-11 at 9.00.55 PM.png" descr="Screen Shot 2021-03-11 at 9.00.5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591" y="8699404"/>
            <a:ext cx="8847346" cy="4442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creen Shot 2021-03-11 at 8.47.22 PM.png" descr="Screen Shot 2021-03-11 at 8.47.2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42" y="3047608"/>
            <a:ext cx="12335480" cy="6224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We use Machine learning to help us find and value farmlan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use Machine learning to help us find and value farmland</a:t>
            </a:r>
          </a:p>
        </p:txBody>
      </p:sp>
      <p:sp>
        <p:nvSpPr>
          <p:cNvPr id="270" name="Land valuation"/>
          <p:cNvSpPr txBox="1">
            <a:spLocks noGrp="1"/>
          </p:cNvSpPr>
          <p:nvPr>
            <p:ph type="title"/>
          </p:nvPr>
        </p:nvSpPr>
        <p:spPr>
          <a:xfrm>
            <a:off x="762000" y="21463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Land valuation </a:t>
            </a:r>
          </a:p>
        </p:txBody>
      </p:sp>
      <p:sp>
        <p:nvSpPr>
          <p:cNvPr id="272" name="Text"/>
          <p:cNvSpPr txBox="1"/>
          <p:nvPr/>
        </p:nvSpPr>
        <p:spPr>
          <a:xfrm>
            <a:off x="11777472" y="6546850"/>
            <a:ext cx="829056" cy="622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We use Machine learning to help us find and value farmland"/>
          <p:cNvSpPr txBox="1"/>
          <p:nvPr/>
        </p:nvSpPr>
        <p:spPr>
          <a:xfrm>
            <a:off x="710229" y="700417"/>
            <a:ext cx="20955001" cy="556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rPr lang="en-US" sz="3600" dirty="0"/>
              <a:t>Scanning </a:t>
            </a:r>
            <a:r>
              <a:rPr lang="en-US" sz="3600" dirty="0" err="1"/>
              <a:t>apis</a:t>
            </a:r>
            <a:r>
              <a:rPr lang="en-US" sz="3600" dirty="0"/>
              <a:t> and plotting current farmland offerings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9F7264-1E88-41D8-A306-37570991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95" y="1606608"/>
            <a:ext cx="11592586" cy="6199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F4EDCB-5596-47F6-892B-F8F3CB5C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6816337"/>
            <a:ext cx="12038233" cy="6654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Image Gallery"/>
          <p:cNvGrpSpPr/>
          <p:nvPr/>
        </p:nvGrpSpPr>
        <p:grpSpPr>
          <a:xfrm>
            <a:off x="726101" y="3163908"/>
            <a:ext cx="22931798" cy="10863376"/>
            <a:chOff x="0" y="0"/>
            <a:chExt cx="22931797" cy="10863374"/>
          </a:xfrm>
        </p:grpSpPr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2"/>
            <a:srcRect t="7659" b="32427"/>
            <a:stretch>
              <a:fillRect/>
            </a:stretch>
          </p:blipFill>
          <p:spPr>
            <a:xfrm>
              <a:off x="0" y="0"/>
              <a:ext cx="22931798" cy="10114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Caption"/>
            <p:cNvSpPr/>
            <p:nvPr/>
          </p:nvSpPr>
          <p:spPr>
            <a:xfrm>
              <a:off x="0" y="10190274"/>
              <a:ext cx="22931798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81" name="mYfarm - investment in farmland made easy"/>
          <p:cNvSpPr txBox="1">
            <a:spLocks noGrp="1"/>
          </p:cNvSpPr>
          <p:nvPr>
            <p:ph type="body" idx="21"/>
          </p:nvPr>
        </p:nvSpPr>
        <p:spPr>
          <a:xfrm>
            <a:off x="762000" y="622300"/>
            <a:ext cx="20955000" cy="635000"/>
          </a:xfrm>
          <a:prstGeom prst="rect">
            <a:avLst/>
          </a:prstGeom>
        </p:spPr>
        <p:txBody>
          <a:bodyPr/>
          <a:lstStyle/>
          <a:p>
            <a:r>
              <a:t>mYfarm - investment in farmland made easy</a:t>
            </a:r>
          </a:p>
        </p:txBody>
      </p:sp>
      <p:sp>
        <p:nvSpPr>
          <p:cNvPr id="282" name="Are you ready to inves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Are you ready to invest?</a:t>
            </a:r>
          </a:p>
        </p:txBody>
      </p:sp>
      <p:sp>
        <p:nvSpPr>
          <p:cNvPr id="283" name="THANKS FOR LISTENING TO OUR PRESENTATION…"/>
          <p:cNvSpPr txBox="1">
            <a:spLocks noGrp="1"/>
          </p:cNvSpPr>
          <p:nvPr>
            <p:ph type="body" sz="quarter" idx="1"/>
          </p:nvPr>
        </p:nvSpPr>
        <p:spPr>
          <a:xfrm>
            <a:off x="827024" y="3924299"/>
            <a:ext cx="15356325" cy="3798821"/>
          </a:xfrm>
          <a:prstGeom prst="rect">
            <a:avLst/>
          </a:prstGeom>
        </p:spPr>
        <p:txBody>
          <a:bodyPr/>
          <a:lstStyle/>
          <a:p>
            <a:r>
              <a:t>THANKS FOR LISTENING TO OUR PRESENTATION</a:t>
            </a:r>
          </a:p>
          <a:p>
            <a:r>
              <a:t>ANY QUESTIONS?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Image Gallery"/>
          <p:cNvGrpSpPr/>
          <p:nvPr/>
        </p:nvGrpSpPr>
        <p:grpSpPr>
          <a:xfrm>
            <a:off x="812799" y="1521459"/>
            <a:ext cx="22758401" cy="12205122"/>
            <a:chOff x="0" y="0"/>
            <a:chExt cx="22758400" cy="12205120"/>
          </a:xfrm>
        </p:grpSpPr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2"/>
            <a:srcRect t="3384" b="3384"/>
            <a:stretch>
              <a:fillRect/>
            </a:stretch>
          </p:blipFill>
          <p:spPr>
            <a:xfrm>
              <a:off x="0" y="0"/>
              <a:ext cx="22758400" cy="11455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Caption"/>
            <p:cNvSpPr/>
            <p:nvPr/>
          </p:nvSpPr>
          <p:spPr>
            <a:xfrm>
              <a:off x="0" y="11532020"/>
              <a:ext cx="22758400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88" name="WE’LL MISS YOU ALL!!!!"/>
          <p:cNvSpPr txBox="1"/>
          <p:nvPr/>
        </p:nvSpPr>
        <p:spPr>
          <a:xfrm>
            <a:off x="3180867" y="5452471"/>
            <a:ext cx="18022266" cy="222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200" b="1">
                <a:solidFill>
                  <a:srgbClr val="2F438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WE’LL MISS YOU ALL!!!!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and investing builds equity, preserves capital, hedge against inflation"/>
          <p:cNvSpPr txBox="1">
            <a:spLocks noGrp="1"/>
          </p:cNvSpPr>
          <p:nvPr>
            <p:ph type="body" idx="21"/>
          </p:nvPr>
        </p:nvSpPr>
        <p:spPr>
          <a:xfrm>
            <a:off x="848698" y="622300"/>
            <a:ext cx="20955001" cy="635000"/>
          </a:xfrm>
          <a:prstGeom prst="rect">
            <a:avLst/>
          </a:prstGeom>
        </p:spPr>
        <p:txBody>
          <a:bodyPr/>
          <a:lstStyle/>
          <a:p>
            <a:r>
              <a:t>Land investing builds equity, preserves capital, hedge against inflation</a:t>
            </a:r>
          </a:p>
        </p:txBody>
      </p:sp>
      <p:sp>
        <p:nvSpPr>
          <p:cNvPr id="176" name="Land is one of the oldest investment classes, producing enormous wealth over gener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spcBef>
                <a:spcPts val="2400"/>
              </a:spcBef>
              <a:defRPr sz="5568"/>
            </a:lvl1pPr>
          </a:lstStyle>
          <a:p>
            <a:r>
              <a:t>Land is one of the oldest investment classes, producing enormous wealth over generations</a:t>
            </a:r>
          </a:p>
        </p:txBody>
      </p:sp>
      <p:sp>
        <p:nvSpPr>
          <p:cNvPr id="177" name="Text"/>
          <p:cNvSpPr txBox="1"/>
          <p:nvPr/>
        </p:nvSpPr>
        <p:spPr>
          <a:xfrm>
            <a:off x="11777471" y="6546849"/>
            <a:ext cx="829057" cy="622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178" name="Screen Shot 2021-03-09 at 11.46.44 AM.png" descr="Screen Shot 2021-03-09 at 11.46.4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90" y="3643758"/>
            <a:ext cx="21902306" cy="9647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Image Gallery"/>
          <p:cNvGrpSpPr/>
          <p:nvPr/>
        </p:nvGrpSpPr>
        <p:grpSpPr>
          <a:xfrm>
            <a:off x="791125" y="2908300"/>
            <a:ext cx="23192288" cy="10913034"/>
            <a:chOff x="0" y="0"/>
            <a:chExt cx="23192286" cy="10913033"/>
          </a:xfrm>
        </p:grpSpPr>
        <p:pic>
          <p:nvPicPr>
            <p:cNvPr id="180" name="Image" descr="Image"/>
            <p:cNvPicPr>
              <a:picLocks noChangeAspect="1"/>
            </p:cNvPicPr>
            <p:nvPr/>
          </p:nvPicPr>
          <p:blipFill>
            <a:blip r:embed="rId2"/>
            <a:srcRect t="17072" b="17072"/>
            <a:stretch>
              <a:fillRect/>
            </a:stretch>
          </p:blipFill>
          <p:spPr>
            <a:xfrm>
              <a:off x="0" y="0"/>
              <a:ext cx="23192287" cy="10163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Caption"/>
            <p:cNvSpPr/>
            <p:nvPr/>
          </p:nvSpPr>
          <p:spPr>
            <a:xfrm>
              <a:off x="0" y="10239933"/>
              <a:ext cx="23192287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183" name="Food demand is expected to grow anywhere between 53% to 98% by 2050"/>
          <p:cNvSpPr txBox="1">
            <a:spLocks noGrp="1"/>
          </p:cNvSpPr>
          <p:nvPr>
            <p:ph type="body" idx="21"/>
          </p:nvPr>
        </p:nvSpPr>
        <p:spPr>
          <a:xfrm>
            <a:off x="762000" y="622300"/>
            <a:ext cx="20955000" cy="635000"/>
          </a:xfrm>
          <a:prstGeom prst="rect">
            <a:avLst/>
          </a:prstGeom>
        </p:spPr>
        <p:txBody>
          <a:bodyPr/>
          <a:lstStyle/>
          <a:p>
            <a:r>
              <a:t>Food demand is expected to grow anywhere between 53% to 98% by 2050 </a:t>
            </a:r>
          </a:p>
        </p:txBody>
      </p:sp>
      <p:sp>
        <p:nvSpPr>
          <p:cNvPr id="184" name="Global demand for food will continue to grow"/>
          <p:cNvSpPr txBox="1">
            <a:spLocks noGrp="1"/>
          </p:cNvSpPr>
          <p:nvPr>
            <p:ph type="title"/>
          </p:nvPr>
        </p:nvSpPr>
        <p:spPr>
          <a:xfrm>
            <a:off x="762000" y="1734481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Global demand for food will continue to grow </a:t>
            </a:r>
          </a:p>
        </p:txBody>
      </p:sp>
      <p:pic>
        <p:nvPicPr>
          <p:cNvPr id="186" name="Screen Shot 2021-03-09 at 12.05.46 PM.png" descr="Screen Shot 2021-03-09 at 12.05.4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00" y="3898899"/>
            <a:ext cx="10607058" cy="8067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21-03-09 at 12.11.35 PM.png" descr="Screen Shot 2021-03-09 at 12.11.3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202" y="3898899"/>
            <a:ext cx="9627264" cy="8067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Image Gallery"/>
          <p:cNvGrpSpPr/>
          <p:nvPr/>
        </p:nvGrpSpPr>
        <p:grpSpPr>
          <a:xfrm>
            <a:off x="704426" y="3405632"/>
            <a:ext cx="23052038" cy="10409111"/>
            <a:chOff x="0" y="0"/>
            <a:chExt cx="23052036" cy="10409110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2"/>
            <a:srcRect t="14756" b="14756"/>
            <a:stretch>
              <a:fillRect/>
            </a:stretch>
          </p:blipFill>
          <p:spPr>
            <a:xfrm>
              <a:off x="0" y="0"/>
              <a:ext cx="23052037" cy="96598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Caption"/>
            <p:cNvSpPr/>
            <p:nvPr/>
          </p:nvSpPr>
          <p:spPr>
            <a:xfrm>
              <a:off x="0" y="9736010"/>
              <a:ext cx="23052037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192" name="Investing in farmland made easy and accessible using blockchain technolog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Investing in farmland made easy and accessible using blockchain technology</a:t>
            </a:r>
          </a:p>
        </p:txBody>
      </p:sp>
      <p:sp>
        <p:nvSpPr>
          <p:cNvPr id="193" name="Invest where the ultra high net worth do"/>
          <p:cNvSpPr txBox="1">
            <a:spLocks noGrp="1"/>
          </p:cNvSpPr>
          <p:nvPr>
            <p:ph type="title"/>
          </p:nvPr>
        </p:nvSpPr>
        <p:spPr>
          <a:xfrm>
            <a:off x="762000" y="21463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Invest where the ultra high net worth do</a:t>
            </a:r>
          </a:p>
        </p:txBody>
      </p:sp>
      <p:pic>
        <p:nvPicPr>
          <p:cNvPr id="194" name="Screen Shot 2021-03-08 at 10.58.29 AM.png" descr="Screen Shot 2021-03-08 at 10.58.2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599" y="3942453"/>
            <a:ext cx="11861801" cy="189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 Shot 2021-03-08 at 10.59.25 AM.png" descr="Screen Shot 2021-03-08 at 10.59.25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356" y="7773296"/>
            <a:ext cx="11645901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 Shot 2021-03-08 at 11.01.03 AM.png" descr="Screen Shot 2021-03-08 at 11.01.03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472" y="4497972"/>
            <a:ext cx="7391401" cy="130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 Shot 2021-03-08 at 11.03.33 AM.png" descr="Screen Shot 2021-03-08 at 11.03.33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529" y="6324600"/>
            <a:ext cx="7188201" cy="106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1-03-08 at 11.08.09 AM.png" descr="Screen Shot 2021-03-08 at 11.08.09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398" y="7881246"/>
            <a:ext cx="8331201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 Shot 2021-03-08 at 11.11.45 AM.png" descr="Screen Shot 2021-03-08 at 11.11.45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5506" y="9783313"/>
            <a:ext cx="92456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 Shot 2021-03-08 at 11.17.05 AM.png" descr="Screen Shot 2021-03-08 at 11.17.05 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0820" y="11755231"/>
            <a:ext cx="11303001" cy="135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21-03-09 at 11.49.34 AM.png" descr="Screen Shot 2021-03-09 at 11.49.34 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7690" y="9901031"/>
            <a:ext cx="6718301" cy="193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Image Gallery"/>
          <p:cNvGrpSpPr/>
          <p:nvPr/>
        </p:nvGrpSpPr>
        <p:grpSpPr>
          <a:xfrm>
            <a:off x="834474" y="3297258"/>
            <a:ext cx="22915491" cy="10483822"/>
            <a:chOff x="0" y="0"/>
            <a:chExt cx="22915489" cy="10483820"/>
          </a:xfrm>
        </p:grpSpPr>
        <p:pic>
          <p:nvPicPr>
            <p:cNvPr id="203" name="Image" descr="Image"/>
            <p:cNvPicPr>
              <a:picLocks noChangeAspect="1"/>
            </p:cNvPicPr>
            <p:nvPr/>
          </p:nvPicPr>
          <p:blipFill>
            <a:blip r:embed="rId2"/>
            <a:srcRect t="4918" b="4918"/>
            <a:stretch>
              <a:fillRect/>
            </a:stretch>
          </p:blipFill>
          <p:spPr>
            <a:xfrm>
              <a:off x="0" y="0"/>
              <a:ext cx="22915490" cy="97345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Caption"/>
            <p:cNvSpPr/>
            <p:nvPr/>
          </p:nvSpPr>
          <p:spPr>
            <a:xfrm>
              <a:off x="0" y="9810720"/>
              <a:ext cx="22915490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06" name="Environmentally and socially responsible inves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Environmentally and socially responsible investing</a:t>
            </a:r>
          </a:p>
        </p:txBody>
      </p:sp>
      <p:sp>
        <p:nvSpPr>
          <p:cNvPr id="207" name="Invest where your values a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Invest where your values are</a:t>
            </a:r>
          </a:p>
        </p:txBody>
      </p:sp>
      <p:sp>
        <p:nvSpPr>
          <p:cNvPr id="208" name="Strict sustainable agricultural standards to help the environment…"/>
          <p:cNvSpPr txBox="1">
            <a:spLocks noGrp="1"/>
          </p:cNvSpPr>
          <p:nvPr>
            <p:ph type="body" sz="quarter" idx="1"/>
          </p:nvPr>
        </p:nvSpPr>
        <p:spPr>
          <a:xfrm>
            <a:off x="870373" y="3468335"/>
            <a:ext cx="14779479" cy="2482373"/>
          </a:xfrm>
          <a:prstGeom prst="rect">
            <a:avLst/>
          </a:prstGeom>
        </p:spPr>
        <p:txBody>
          <a:bodyPr/>
          <a:lstStyle/>
          <a:p>
            <a:pPr marL="501650" indent="-501650" defTabSz="652145">
              <a:spcBef>
                <a:spcPts val="3000"/>
              </a:spcBef>
              <a:defRPr sz="3792"/>
            </a:pPr>
            <a:r>
              <a:t>Strict sustainable agricultural standards to help the environment </a:t>
            </a:r>
          </a:p>
          <a:p>
            <a:pPr marL="501650" indent="-501650" defTabSz="652145">
              <a:spcBef>
                <a:spcPts val="3000"/>
              </a:spcBef>
              <a:defRPr sz="3792"/>
            </a:pPr>
            <a:r>
              <a:t>Focus on small and family owned farms have a positive social impact</a:t>
            </a:r>
          </a:p>
        </p:txBody>
      </p:sp>
      <p:pic>
        <p:nvPicPr>
          <p:cNvPr id="209" name="Screen Shot 2021-03-08 at 11.41.13 AM.png" descr="Screen Shot 2021-03-08 at 11.41.1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67" y="7396733"/>
            <a:ext cx="12872203" cy="4341155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LeadingHarvest.org"/>
          <p:cNvSpPr txBox="1"/>
          <p:nvPr/>
        </p:nvSpPr>
        <p:spPr>
          <a:xfrm>
            <a:off x="19970495" y="11835469"/>
            <a:ext cx="355816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LeadingHarvest.org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Image Gallery"/>
          <p:cNvGrpSpPr/>
          <p:nvPr/>
        </p:nvGrpSpPr>
        <p:grpSpPr>
          <a:xfrm>
            <a:off x="566689" y="3218958"/>
            <a:ext cx="23294624" cy="10815268"/>
            <a:chOff x="0" y="0"/>
            <a:chExt cx="23294623" cy="10815266"/>
          </a:xfrm>
        </p:grpSpPr>
        <p:pic>
          <p:nvPicPr>
            <p:cNvPr id="212" name="Image" descr="Image"/>
            <p:cNvPicPr>
              <a:picLocks noChangeAspect="1"/>
            </p:cNvPicPr>
            <p:nvPr/>
          </p:nvPicPr>
          <p:blipFill>
            <a:blip r:embed="rId2"/>
            <a:srcRect t="11589" b="11589"/>
            <a:stretch>
              <a:fillRect/>
            </a:stretch>
          </p:blipFill>
          <p:spPr>
            <a:xfrm>
              <a:off x="0" y="0"/>
              <a:ext cx="23294624" cy="100659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Caption"/>
            <p:cNvSpPr/>
            <p:nvPr/>
          </p:nvSpPr>
          <p:spPr>
            <a:xfrm>
              <a:off x="0" y="10142166"/>
              <a:ext cx="23294624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15" name="The future of agricultu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future of agriculture </a:t>
            </a:r>
          </a:p>
        </p:txBody>
      </p:sp>
      <p:sp>
        <p:nvSpPr>
          <p:cNvPr id="216" name="Using the latest agro tech to manage and upgrade our farms"/>
          <p:cNvSpPr txBox="1">
            <a:spLocks noGrp="1"/>
          </p:cNvSpPr>
          <p:nvPr>
            <p:ph type="title"/>
          </p:nvPr>
        </p:nvSpPr>
        <p:spPr>
          <a:xfrm>
            <a:off x="747776" y="1591494"/>
            <a:ext cx="23636224" cy="126519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pPr algn="ctr"/>
            <a:r>
              <a:rPr dirty="0"/>
              <a:t>Using the latest </a:t>
            </a:r>
            <a:r>
              <a:rPr dirty="0" err="1"/>
              <a:t>agro</a:t>
            </a:r>
            <a:r>
              <a:rPr dirty="0"/>
              <a:t> tech to manage and upgrade our farms</a:t>
            </a:r>
          </a:p>
        </p:txBody>
      </p:sp>
      <p:pic>
        <p:nvPicPr>
          <p:cNvPr id="217" name="Screen Shot 2021-03-08 at 12.20.32 PM.png" descr="Screen Shot 2021-03-08 at 12.20.3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62" y="3415806"/>
            <a:ext cx="6845301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 Shot 2021-03-08 at 12.24.33 PM.png" descr="Screen Shot 2021-03-08 at 12.24.3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6298" y="3575278"/>
            <a:ext cx="8043575" cy="2651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21-03-08 at 12.26.55 PM.png" descr="Screen Shot 2021-03-08 at 12.26.5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350" y="6858000"/>
            <a:ext cx="6845301" cy="3820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 Shot 2021-03-08 at 12.21.55 PM.png" descr="Screen Shot 2021-03-08 at 12.21.55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691" y="8250290"/>
            <a:ext cx="6594245" cy="414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 Shot 2021-03-08 at 12.30.25 PM.png" descr="Screen Shot 2021-03-08 at 12.30.25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16572" y="8407891"/>
            <a:ext cx="6083301" cy="417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Image Gallery"/>
          <p:cNvGrpSpPr/>
          <p:nvPr/>
        </p:nvGrpSpPr>
        <p:grpSpPr>
          <a:xfrm>
            <a:off x="802445" y="3225394"/>
            <a:ext cx="22860000" cy="10698185"/>
            <a:chOff x="0" y="0"/>
            <a:chExt cx="22859998" cy="10698183"/>
          </a:xfrm>
        </p:grpSpPr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2"/>
            <a:srcRect t="17359" b="17359"/>
            <a:stretch>
              <a:fillRect/>
            </a:stretch>
          </p:blipFill>
          <p:spPr>
            <a:xfrm>
              <a:off x="0" y="0"/>
              <a:ext cx="22859999" cy="9948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Caption"/>
            <p:cNvSpPr/>
            <p:nvPr/>
          </p:nvSpPr>
          <p:spPr>
            <a:xfrm>
              <a:off x="0" y="10025083"/>
              <a:ext cx="22859999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26" name="How it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it works</a:t>
            </a:r>
          </a:p>
        </p:txBody>
      </p:sp>
      <p:sp>
        <p:nvSpPr>
          <p:cNvPr id="227" name="Tokenizing your farm"/>
          <p:cNvSpPr txBox="1">
            <a:spLocks noGrp="1"/>
          </p:cNvSpPr>
          <p:nvPr>
            <p:ph type="title"/>
          </p:nvPr>
        </p:nvSpPr>
        <p:spPr>
          <a:xfrm>
            <a:off x="762000" y="21463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Tokenizing your farm</a:t>
            </a:r>
          </a:p>
        </p:txBody>
      </p:sp>
      <p:pic>
        <p:nvPicPr>
          <p:cNvPr id="228" name="Screen Shot 2021-03-11 at 10.42.06 PM.png" descr="Screen Shot 2021-03-11 at 10.42.0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287" y="3898899"/>
            <a:ext cx="13805347" cy="874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Image Gallery"/>
          <p:cNvGrpSpPr/>
          <p:nvPr/>
        </p:nvGrpSpPr>
        <p:grpSpPr>
          <a:xfrm>
            <a:off x="812799" y="3340608"/>
            <a:ext cx="23102204" cy="10611774"/>
            <a:chOff x="0" y="0"/>
            <a:chExt cx="23102202" cy="10611773"/>
          </a:xfrm>
        </p:grpSpPr>
        <p:pic>
          <p:nvPicPr>
            <p:cNvPr id="230" name="Image" descr="Image"/>
            <p:cNvPicPr>
              <a:picLocks noChangeAspect="1"/>
            </p:cNvPicPr>
            <p:nvPr/>
          </p:nvPicPr>
          <p:blipFill>
            <a:blip r:embed="rId2"/>
            <a:srcRect t="23126" b="23126"/>
            <a:stretch>
              <a:fillRect/>
            </a:stretch>
          </p:blipFill>
          <p:spPr>
            <a:xfrm>
              <a:off x="0" y="0"/>
              <a:ext cx="23102203" cy="98624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Caption"/>
            <p:cNvSpPr/>
            <p:nvPr/>
          </p:nvSpPr>
          <p:spPr>
            <a:xfrm>
              <a:off x="0" y="9938673"/>
              <a:ext cx="23102203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33" name="HOW IT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IT WORKS</a:t>
            </a:r>
          </a:p>
        </p:txBody>
      </p:sp>
      <p:sp>
        <p:nvSpPr>
          <p:cNvPr id="234" name="YOU BUY A TOKEN FROM US WE TAKE CARE OF THE R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YOU BUY A TOKEN FROM US WE TAKE CARE OF THE REST</a:t>
            </a:r>
          </a:p>
        </p:txBody>
      </p:sp>
      <p:sp>
        <p:nvSpPr>
          <p:cNvPr id="235" name="Initial crowdfunding aim to raise $20mm…"/>
          <p:cNvSpPr txBox="1">
            <a:spLocks noGrp="1"/>
          </p:cNvSpPr>
          <p:nvPr>
            <p:ph type="body" sz="half" idx="1"/>
          </p:nvPr>
        </p:nvSpPr>
        <p:spPr>
          <a:xfrm>
            <a:off x="736735" y="3413086"/>
            <a:ext cx="8763595" cy="9531428"/>
          </a:xfrm>
          <a:prstGeom prst="rect">
            <a:avLst/>
          </a:prstGeom>
        </p:spPr>
        <p:txBody>
          <a:bodyPr/>
          <a:lstStyle/>
          <a:p>
            <a:pPr marL="488950" indent="-488950" defTabSz="635634">
              <a:spcBef>
                <a:spcPts val="3000"/>
              </a:spcBef>
              <a:defRPr sz="4466" b="1">
                <a:solidFill>
                  <a:srgbClr val="01010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Initial crowdfunding aim to raise $20mm</a:t>
            </a:r>
          </a:p>
          <a:p>
            <a:pPr marL="488950" indent="-488950" defTabSz="635634">
              <a:spcBef>
                <a:spcPts val="3000"/>
              </a:spcBef>
              <a:defRPr sz="4466" b="1">
                <a:solidFill>
                  <a:srgbClr val="01010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Min initial investment $5,000</a:t>
            </a:r>
          </a:p>
          <a:p>
            <a:pPr marL="488950" indent="-488950" defTabSz="635634">
              <a:spcBef>
                <a:spcPts val="3000"/>
              </a:spcBef>
              <a:defRPr sz="4466" b="1">
                <a:solidFill>
                  <a:srgbClr val="01010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Max initial investment $25,000</a:t>
            </a:r>
          </a:p>
          <a:p>
            <a:pPr marL="488950" indent="-488950" defTabSz="635634">
              <a:spcBef>
                <a:spcPts val="3000"/>
              </a:spcBef>
              <a:defRPr sz="4466" b="1">
                <a:solidFill>
                  <a:srgbClr val="01010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2 yr limit to acquire land or your money back</a:t>
            </a:r>
          </a:p>
          <a:p>
            <a:pPr marL="488950" indent="-488950" defTabSz="635634">
              <a:spcBef>
                <a:spcPts val="3000"/>
              </a:spcBef>
              <a:defRPr sz="4466" b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solidFill>
                  <a:srgbClr val="010101"/>
                </a:solidFill>
              </a:rPr>
              <a:t>We’ll aim to list SgesCoin in as many exchanges as possible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Image Gallery"/>
          <p:cNvGrpSpPr/>
          <p:nvPr/>
        </p:nvGrpSpPr>
        <p:grpSpPr>
          <a:xfrm>
            <a:off x="776560" y="3343092"/>
            <a:ext cx="22830880" cy="10442809"/>
            <a:chOff x="0" y="0"/>
            <a:chExt cx="22830879" cy="10442807"/>
          </a:xfrm>
        </p:grpSpPr>
        <p:pic>
          <p:nvPicPr>
            <p:cNvPr id="237" name="Image" descr="Image"/>
            <p:cNvPicPr>
              <a:picLocks noChangeAspect="1"/>
            </p:cNvPicPr>
            <p:nvPr/>
          </p:nvPicPr>
          <p:blipFill>
            <a:blip r:embed="rId2"/>
            <a:srcRect t="9625" b="9625"/>
            <a:stretch>
              <a:fillRect/>
            </a:stretch>
          </p:blipFill>
          <p:spPr>
            <a:xfrm>
              <a:off x="0" y="0"/>
              <a:ext cx="22830880" cy="9693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Caption"/>
            <p:cNvSpPr/>
            <p:nvPr/>
          </p:nvSpPr>
          <p:spPr>
            <a:xfrm>
              <a:off x="0" y="9769707"/>
              <a:ext cx="22830880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r>
                <a:t>Caption</a:t>
              </a:r>
            </a:p>
          </p:txBody>
        </p:sp>
      </p:grpSp>
      <p:sp>
        <p:nvSpPr>
          <p:cNvPr id="240" name="How it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it works</a:t>
            </a:r>
          </a:p>
        </p:txBody>
      </p:sp>
      <p:sp>
        <p:nvSpPr>
          <p:cNvPr id="241" name="FARMLAND ACQUISITION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FARMLAND ACQUISITION Parameters</a:t>
            </a:r>
          </a:p>
        </p:txBody>
      </p:sp>
      <p:sp>
        <p:nvSpPr>
          <p:cNvPr id="242" name="Option 1   -   Buy and lease back…"/>
          <p:cNvSpPr txBox="1">
            <a:spLocks noGrp="1"/>
          </p:cNvSpPr>
          <p:nvPr>
            <p:ph type="body" idx="1"/>
          </p:nvPr>
        </p:nvSpPr>
        <p:spPr>
          <a:xfrm>
            <a:off x="1202050" y="3886200"/>
            <a:ext cx="22860001" cy="8585201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080808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Option 1   -   Buy and lease back</a:t>
            </a:r>
          </a:p>
          <a:p>
            <a:pPr>
              <a:defRPr b="1">
                <a:solidFill>
                  <a:srgbClr val="080808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Option 2   -   Partial ownership subject to production standards </a:t>
            </a:r>
          </a:p>
          <a:p>
            <a:pPr>
              <a:defRPr b="1">
                <a:solidFill>
                  <a:srgbClr val="080808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Small Plots  -  2 to 25 acres</a:t>
            </a:r>
          </a:p>
          <a:p>
            <a:pPr>
              <a:defRPr b="1">
                <a:solidFill>
                  <a:srgbClr val="080808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Closer to large urban centers</a:t>
            </a:r>
          </a:p>
          <a:p>
            <a:pPr>
              <a:defRPr b="1">
                <a:solidFill>
                  <a:srgbClr val="080808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Geographically diversified</a:t>
            </a:r>
          </a:p>
          <a:p>
            <a:pPr>
              <a:defRPr b="1">
                <a:solidFill>
                  <a:srgbClr val="080808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Agriculturally diversify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r"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319</Words>
  <Application>Microsoft Office PowerPoint</Application>
  <PresentationFormat>Custom</PresentationFormat>
  <Paragraphs>61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My farm</vt:lpstr>
      <vt:lpstr>Land is one of the oldest investment classes, producing enormous wealth over generations</vt:lpstr>
      <vt:lpstr>Global demand for food will continue to grow </vt:lpstr>
      <vt:lpstr>Invest where the ultra high net worth do</vt:lpstr>
      <vt:lpstr>Invest where your values are</vt:lpstr>
      <vt:lpstr>Using the latest agro tech to manage and upgrade our farms</vt:lpstr>
      <vt:lpstr>Tokenizing your farm</vt:lpstr>
      <vt:lpstr>YOU BUY A TOKEN FROM US WE TAKE CARE OF THE REST</vt:lpstr>
      <vt:lpstr>FARMLAND ACQUISITION Parameters</vt:lpstr>
      <vt:lpstr>Smart contracts design in remix </vt:lpstr>
      <vt:lpstr>Deploying Smart contracts in remix</vt:lpstr>
      <vt:lpstr>Testing smart contracts in the ropsten network</vt:lpstr>
      <vt:lpstr>Land valuation </vt:lpstr>
      <vt:lpstr>PowerPoint Presentation</vt:lpstr>
      <vt:lpstr>Are you ready to invest?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farm</dc:title>
  <cp:lastModifiedBy>Jennifer Shanley</cp:lastModifiedBy>
  <cp:revision>4</cp:revision>
  <dcterms:modified xsi:type="dcterms:W3CDTF">2021-03-13T18:51:25Z</dcterms:modified>
</cp:coreProperties>
</file>